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82"/>
  </p:notesMasterIdLst>
  <p:handoutMasterIdLst>
    <p:handoutMasterId r:id="rId83"/>
  </p:handoutMasterIdLst>
  <p:sldIdLst>
    <p:sldId id="5509" r:id="rId48"/>
    <p:sldId id="5529" r:id="rId49"/>
    <p:sldId id="5543" r:id="rId50"/>
    <p:sldId id="5531" r:id="rId51"/>
    <p:sldId id="5532" r:id="rId52"/>
    <p:sldId id="5551" r:id="rId53"/>
    <p:sldId id="5545" r:id="rId54"/>
    <p:sldId id="5547" r:id="rId55"/>
    <p:sldId id="5550" r:id="rId56"/>
    <p:sldId id="5548" r:id="rId57"/>
    <p:sldId id="5552" r:id="rId58"/>
    <p:sldId id="5553" r:id="rId59"/>
    <p:sldId id="5546" r:id="rId60"/>
    <p:sldId id="5554" r:id="rId61"/>
    <p:sldId id="5557" r:id="rId62"/>
    <p:sldId id="5558" r:id="rId63"/>
    <p:sldId id="5555" r:id="rId64"/>
    <p:sldId id="5556" r:id="rId65"/>
    <p:sldId id="5559" r:id="rId66"/>
    <p:sldId id="5560" r:id="rId67"/>
    <p:sldId id="5561" r:id="rId68"/>
    <p:sldId id="5562" r:id="rId69"/>
    <p:sldId id="5563" r:id="rId70"/>
    <p:sldId id="5564" r:id="rId71"/>
    <p:sldId id="5565" r:id="rId72"/>
    <p:sldId id="5566" r:id="rId73"/>
    <p:sldId id="5569" r:id="rId74"/>
    <p:sldId id="5567" r:id="rId75"/>
    <p:sldId id="5568" r:id="rId76"/>
    <p:sldId id="5570" r:id="rId77"/>
    <p:sldId id="5573" r:id="rId78"/>
    <p:sldId id="5572" r:id="rId79"/>
    <p:sldId id="5571" r:id="rId80"/>
    <p:sldId id="5526" r:id="rId8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55D6"/>
    <a:srgbClr val="F5ABE2"/>
    <a:srgbClr val="FF00C4"/>
    <a:srgbClr val="0000FF"/>
    <a:srgbClr val="0432FF"/>
    <a:srgbClr val="67BDE3"/>
    <a:srgbClr val="E48B00"/>
    <a:srgbClr val="FF9300"/>
    <a:srgbClr val="948A54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74729" autoAdjust="0"/>
  </p:normalViewPr>
  <p:slideViewPr>
    <p:cSldViewPr>
      <p:cViewPr varScale="1">
        <p:scale>
          <a:sx n="94" d="100"/>
          <a:sy n="94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slide" Target="slides/slide3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slide" Target="slides/slide34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Relationship Id="rId87" Type="http://schemas.openxmlformats.org/officeDocument/2006/relationships/tableStyles" Target="tableStyles.xml"/><Relationship Id="rId61" Type="http://schemas.openxmlformats.org/officeDocument/2006/relationships/slide" Target="slides/slide14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1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(single core)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0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software/operation (e.g., opening a folder, loading a song)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Ingredients: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Chef: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Processor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faster the chef (and the number of chefs), the quicker the meal will be completed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Countertop: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RAM — the bigger the countertop, the more you can prep quickly and efficiently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Refrigerator: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Storage — the more disorganized the fridge, the harder it is to find the ingredients</a:t>
            </a:r>
          </a:p>
          <a:p>
            <a:pPr marL="0" algn="r" defTabSz="914400" rtl="1" eaLnBrk="1" latinLnBrk="0" hangingPunct="1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7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8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8GB of RAM is the amount of memory we recommend for casual computer users. If your usage includes internet browsing, email, lots of office programs, flash games, and multitasking – this level of memory should be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6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8GB of RAM is the amount of memory we recommend for casual computer users. If your usage includes internet browsing, email, lots of office programs, flash games, and multitasking – this level of memory should be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83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Volatile </a:t>
            </a:r>
            <a:r>
              <a:rPr lang="ar-SA" b="1" dirty="0" err="1">
                <a:solidFill>
                  <a:srgbClr val="7030A0"/>
                </a:solidFill>
              </a:rPr>
              <a:t>متطايره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computer’s main memory is divided into numbered units called bytes.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a byte is called its address. Each byte can hold eight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digits, or bits, each of which is either 0 or 1. To store a piece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that is too large to fit into a single byte, the computer uses several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adjacent bytes. These adjacent bytes are thought of as a single, larger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location whose address is the address of the first of the adjacent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0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03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81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9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Normally, a computer receives two kinds of input: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The program</a:t>
            </a:r>
          </a:p>
          <a:p>
            <a:pPr lvl="1" eaLnBrk="1" hangingPunct="1"/>
            <a:r>
              <a:rPr lang="en-US" altLang="en-US" sz="2400" dirty="0"/>
              <a:t>The </a:t>
            </a:r>
            <a:r>
              <a:rPr lang="en-US" altLang="en-US" sz="2400" i="1" dirty="0"/>
              <a:t>data</a:t>
            </a:r>
            <a:r>
              <a:rPr lang="en-US" altLang="en-US" sz="2400" dirty="0"/>
              <a:t> needed by the program.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The output is the result(s) produced by following the instructions in the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Sometimes the computer and the program are considered to be one unit.</a:t>
            </a:r>
            <a:endParaRPr lang="en-US" alt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program that acts as an interface between the computer user and computer hardware, and controls the execution of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Therefore, a high-level language program must be translated into a </a:t>
            </a:r>
            <a:r>
              <a:rPr lang="en-US" altLang="en-US" sz="1200" i="1" dirty="0"/>
              <a:t>low-level language.</a:t>
            </a:r>
            <a:endParaRPr lang="en-US" alt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3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i="1" dirty="0"/>
              <a:t>compiler </a:t>
            </a:r>
            <a:r>
              <a:rPr lang="en-US" altLang="en-US" dirty="0"/>
              <a:t>translates a program from a high-level language to a low-level language the computer can run.</a:t>
            </a:r>
          </a:p>
          <a:p>
            <a:pPr eaLnBrk="1" hangingPunct="1"/>
            <a:r>
              <a:rPr lang="en-US" altLang="en-US" dirty="0"/>
              <a:t>You </a:t>
            </a:r>
            <a:r>
              <a:rPr lang="en-US" altLang="en-US" i="1" dirty="0"/>
              <a:t>compile</a:t>
            </a:r>
            <a:r>
              <a:rPr lang="en-US" altLang="en-US" dirty="0"/>
              <a:t> a program by running the compiler on the high-level-language version of the program called the </a:t>
            </a:r>
            <a:r>
              <a:rPr lang="en-US" altLang="en-US" i="1" dirty="0"/>
              <a:t>source program.</a:t>
            </a:r>
            <a:endParaRPr lang="en-US" altLang="en-US" dirty="0"/>
          </a:p>
          <a:p>
            <a:pPr eaLnBrk="1" hangingPunct="1"/>
            <a:r>
              <a:rPr lang="en-US" altLang="en-US" dirty="0"/>
              <a:t>Compilers produce </a:t>
            </a:r>
            <a:r>
              <a:rPr lang="en-US" altLang="en-US" i="1" dirty="0"/>
              <a:t>machine- </a:t>
            </a:r>
            <a:r>
              <a:rPr lang="en-US" altLang="en-US" dirty="0"/>
              <a:t>or</a:t>
            </a:r>
            <a:r>
              <a:rPr lang="en-US" altLang="en-US" i="1" dirty="0"/>
              <a:t> assembly-language </a:t>
            </a:r>
            <a:r>
              <a:rPr lang="en-US" altLang="en-US" dirty="0"/>
              <a:t>programs called </a:t>
            </a:r>
            <a:r>
              <a:rPr lang="en-US" altLang="en-US" i="1" dirty="0"/>
              <a:t>object programs.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83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Instead, it translates a Java program into </a:t>
            </a:r>
            <a:r>
              <a:rPr lang="en-US" altLang="en-US" sz="2800" i="1" dirty="0"/>
              <a:t>byte-code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dirty="0"/>
              <a:t>Byte-code is the machine language for a hypothetical computer (or </a:t>
            </a:r>
            <a:r>
              <a:rPr lang="en-US" altLang="en-US" i="1" dirty="0"/>
              <a:t>interpreter</a:t>
            </a:r>
            <a:r>
              <a:rPr lang="en-US" altLang="en-US" dirty="0"/>
              <a:t>) called the Java Virtual Machine.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1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program called an </a:t>
            </a:r>
            <a:r>
              <a:rPr lang="en-US" altLang="en-US" i="1" dirty="0"/>
              <a:t>interpreter</a:t>
            </a:r>
            <a:r>
              <a:rPr lang="en-US" altLang="en-US" dirty="0"/>
              <a:t> translates each byte-code instruction, executing the resulting machine-language instructions on the particular computer before translating the next byte-code instruction.</a:t>
            </a:r>
          </a:p>
          <a:p>
            <a:pPr eaLnBrk="1" hangingPunct="1"/>
            <a:r>
              <a:rPr lang="en-US" altLang="en-US" dirty="0"/>
              <a:t>Most Java programs today are executed using a Just-In-Time or </a:t>
            </a:r>
            <a:r>
              <a:rPr lang="en-US" altLang="en-US" i="1" dirty="0"/>
              <a:t>JIT</a:t>
            </a:r>
            <a:r>
              <a:rPr lang="en-US" altLang="en-US" dirty="0"/>
              <a:t> compiler in which byte-code is compiled as needed and stored for later reuse without needing to be re-compiled.</a:t>
            </a: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7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3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6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200" dirty="0"/>
              <a:t>After compiling a Java program into byte-code, that byte-code can be used on any computer with a byte-code interpreter and without a need to recompile.</a:t>
            </a:r>
          </a:p>
          <a:p>
            <a:pPr eaLnBrk="1" hangingPunct="1"/>
            <a:r>
              <a:rPr lang="en-US" altLang="en-US" sz="1200" dirty="0"/>
              <a:t>Byte-code can be sent over the Internet and used anywhere in the world.</a:t>
            </a:r>
          </a:p>
          <a:p>
            <a:pPr eaLnBrk="1" hangingPunct="1"/>
            <a:r>
              <a:rPr lang="en-US" altLang="en-US" sz="1200" dirty="0"/>
              <a:t>This makes Java suitable for Internet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3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Tangible = physical </a:t>
            </a:r>
            <a:r>
              <a:rPr lang="ar-SA" dirty="0" err="1"/>
              <a:t>محسوسه</a:t>
            </a:r>
            <a:r>
              <a:rPr lang="ar-SA" dirty="0"/>
              <a:t> وماديه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7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2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0" y="1556792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1 Introduction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Computer Basics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Lecture 2-4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2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Two kinds of memory (</a:t>
            </a:r>
            <a:r>
              <a:rPr lang="en-US" b="1" kern="1200" dirty="0">
                <a:solidFill>
                  <a:srgbClr val="7030A0"/>
                </a:solidFill>
              </a:rPr>
              <a:t>main</a:t>
            </a:r>
            <a:r>
              <a:rPr lang="en-US" kern="1200" dirty="0"/>
              <a:t> memory and </a:t>
            </a:r>
            <a:r>
              <a:rPr lang="en-US" b="1" kern="1200" dirty="0">
                <a:solidFill>
                  <a:srgbClr val="7030A0"/>
                </a:solidFill>
              </a:rPr>
              <a:t>auxiliary</a:t>
            </a:r>
            <a:r>
              <a:rPr lang="en-US" kern="1200" dirty="0"/>
              <a:t>/</a:t>
            </a:r>
            <a:r>
              <a:rPr lang="en-US" b="1" kern="1200" dirty="0">
                <a:solidFill>
                  <a:srgbClr val="7030A0"/>
                </a:solidFill>
              </a:rPr>
              <a:t>secondary </a:t>
            </a:r>
            <a:r>
              <a:rPr lang="en-US" kern="1200" dirty="0"/>
              <a:t>memory).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9FEE-06E8-A344-8D74-520A0F3D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7" y="2420888"/>
            <a:ext cx="7856303" cy="34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/>
              <a:t>Processor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Also called the </a:t>
            </a:r>
            <a:r>
              <a:rPr lang="en-US" altLang="en-US" sz="2800" b="1" i="1" dirty="0">
                <a:solidFill>
                  <a:srgbClr val="7030A0"/>
                </a:solidFill>
              </a:rPr>
              <a:t>CPU</a:t>
            </a:r>
            <a:r>
              <a:rPr lang="en-US" altLang="en-US" sz="2800" b="1" dirty="0"/>
              <a:t> </a:t>
            </a:r>
            <a:r>
              <a:rPr lang="en-US" altLang="en-US" sz="2800" dirty="0"/>
              <a:t>(central processing unit) or the </a:t>
            </a:r>
            <a:r>
              <a:rPr lang="en-US" altLang="en-US" sz="2800" i="1" dirty="0"/>
              <a:t>chip</a:t>
            </a:r>
            <a:r>
              <a:rPr lang="en-US" altLang="en-US" sz="2800" dirty="0"/>
              <a:t> (e.g. intel Core i7).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38DFA-EAC5-F14A-9B7D-87F800754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4336"/>
            <a:ext cx="622634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83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/>
              <a:t>Processor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processor </a:t>
            </a:r>
            <a:r>
              <a:rPr lang="en-US" altLang="en-US" sz="2800" b="1" dirty="0"/>
              <a:t>processes</a:t>
            </a:r>
            <a:r>
              <a:rPr lang="en-US" altLang="en-US" sz="2800" dirty="0"/>
              <a:t> a program’s instructions.</a:t>
            </a:r>
          </a:p>
          <a:p>
            <a:pPr eaLnBrk="1" hangingPunct="1"/>
            <a:r>
              <a:rPr lang="en-US" altLang="en-US" sz="2800" dirty="0"/>
              <a:t>It can process only very simple instructions.</a:t>
            </a:r>
          </a:p>
          <a:p>
            <a:pPr eaLnBrk="1" hangingPunct="1"/>
            <a:r>
              <a:rPr lang="en-US" altLang="en-US" sz="2800" dirty="0"/>
              <a:t>The power of computing comes from </a:t>
            </a:r>
            <a:r>
              <a:rPr lang="en-US" altLang="en-US" sz="2800" b="1" dirty="0"/>
              <a:t>speed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program</a:t>
            </a:r>
            <a:r>
              <a:rPr lang="en-US" altLang="en-US" sz="2800" dirty="0"/>
              <a:t> complexity.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57EBD-1160-D041-B03C-4F07A4B54D68}"/>
              </a:ext>
            </a:extLst>
          </p:cNvPr>
          <p:cNvSpPr/>
          <p:nvPr/>
        </p:nvSpPr>
        <p:spPr>
          <a:xfrm>
            <a:off x="165956" y="6377672"/>
            <a:ext cx="6206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www.sweetwater.com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sweetcare</a:t>
            </a:r>
            <a:r>
              <a:rPr lang="en-US" sz="1100" dirty="0">
                <a:solidFill>
                  <a:srgbClr val="2A55D6"/>
                </a:solidFill>
              </a:rPr>
              <a:t>/articles/pc-processors-explained/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07C76-25AE-6D4C-8A42-B3F834477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976"/>
            <a:ext cx="9144000" cy="22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63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Memory holds</a:t>
            </a:r>
          </a:p>
          <a:p>
            <a:pPr lvl="1" eaLnBrk="1" hangingPunct="1"/>
            <a:r>
              <a:rPr lang="en-US" altLang="en-US" dirty="0"/>
              <a:t>Programs</a:t>
            </a:r>
          </a:p>
          <a:p>
            <a:pPr lvl="1" eaLnBrk="1" hangingPunct="1"/>
            <a:r>
              <a:rPr lang="en-US" altLang="en-US" dirty="0"/>
              <a:t>Data for the computer to process</a:t>
            </a:r>
          </a:p>
          <a:p>
            <a:pPr lvl="1" eaLnBrk="1" hangingPunct="1"/>
            <a:r>
              <a:rPr lang="en-US" altLang="en-US" dirty="0"/>
              <a:t>The results of intermediate processing</a:t>
            </a:r>
          </a:p>
          <a:p>
            <a:pPr eaLnBrk="1" hangingPunct="1"/>
            <a:r>
              <a:rPr lang="en-US" altLang="en-US" sz="2800" dirty="0"/>
              <a:t>Two kinds of memory</a:t>
            </a:r>
          </a:p>
          <a:p>
            <a:pPr lvl="1" eaLnBrk="1" hangingPunct="1"/>
            <a:r>
              <a:rPr lang="en-US" altLang="en-US" dirty="0"/>
              <a:t>Main memory</a:t>
            </a:r>
          </a:p>
          <a:p>
            <a:pPr lvl="1" eaLnBrk="1" hangingPunct="1"/>
            <a:r>
              <a:rPr lang="en-US" altLang="en-US" dirty="0"/>
              <a:t>Auxiliary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0654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Working memory used to store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The current program</a:t>
            </a:r>
          </a:p>
          <a:p>
            <a:pPr lvl="1" eaLnBrk="1" hangingPunct="1"/>
            <a:r>
              <a:rPr lang="en-US" altLang="en-US" sz="2400" dirty="0"/>
              <a:t>The data the program is using</a:t>
            </a:r>
          </a:p>
          <a:p>
            <a:pPr lvl="1" eaLnBrk="1" hangingPunct="1"/>
            <a:r>
              <a:rPr lang="en-US" altLang="en-US" sz="2400" dirty="0"/>
              <a:t>The results of intermediate calculations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Usually measured in megabytes (MB) and gigabytes (GB)  (e.g. 8 gigabytes of RAM)</a:t>
            </a:r>
          </a:p>
          <a:p>
            <a:pPr lvl="1" eaLnBrk="1" hangingPunct="1"/>
            <a:r>
              <a:rPr lang="en-US" altLang="en-US" sz="2400" dirty="0"/>
              <a:t>RAM is short for </a:t>
            </a:r>
            <a:r>
              <a:rPr lang="en-US" altLang="en-US" sz="2400" b="1" i="1" dirty="0"/>
              <a:t>random access memory</a:t>
            </a:r>
          </a:p>
          <a:p>
            <a:pPr lvl="1" eaLnBrk="1" hangingPunct="1"/>
            <a:r>
              <a:rPr lang="en-US" altLang="en-US" sz="2400" dirty="0"/>
              <a:t>A </a:t>
            </a:r>
            <a:r>
              <a:rPr lang="en-US" altLang="en-US" sz="2400" i="1" dirty="0"/>
              <a:t>byte</a:t>
            </a:r>
            <a:r>
              <a:rPr lang="en-US" altLang="en-US" sz="2400" dirty="0"/>
              <a:t> is a quantity of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628EB-F704-6345-9FA2-429408E7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8" y="3358209"/>
            <a:ext cx="3534337" cy="25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5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14B0-2A17-F149-9084-A99D93EB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and Byte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317B-89DF-A74B-9127-6F5B26C18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5AE5-7680-C643-AD0E-64FB61F9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1" y="1464714"/>
            <a:ext cx="8345933" cy="4694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E95A4-5183-8343-BCB0-1658D10CB1C5}"/>
              </a:ext>
            </a:extLst>
          </p:cNvPr>
          <p:cNvSpPr/>
          <p:nvPr/>
        </p:nvSpPr>
        <p:spPr>
          <a:xfrm>
            <a:off x="163386" y="6396335"/>
            <a:ext cx="7576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semiconductor.samsung.com</a:t>
            </a:r>
            <a:r>
              <a:rPr lang="en-US" sz="1100" dirty="0">
                <a:solidFill>
                  <a:srgbClr val="2A55D6"/>
                </a:solidFill>
              </a:rPr>
              <a:t>/us/support/tools-resources/dictionary/bits-and-bytes-units-of-data/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B2F43-3B0B-0E40-BB5B-0C47280D39A4}"/>
              </a:ext>
            </a:extLst>
          </p:cNvPr>
          <p:cNvSpPr/>
          <p:nvPr/>
        </p:nvSpPr>
        <p:spPr>
          <a:xfrm>
            <a:off x="6876256" y="3861048"/>
            <a:ext cx="115212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B69A3-2A60-DF47-9515-D0CD11E99DAA}"/>
              </a:ext>
            </a:extLst>
          </p:cNvPr>
          <p:cNvSpPr/>
          <p:nvPr/>
        </p:nvSpPr>
        <p:spPr>
          <a:xfrm>
            <a:off x="8028384" y="389240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A55D6"/>
                </a:solidFill>
              </a:rPr>
              <a:t>bits 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20977048-88E2-734E-9E68-1BA536EA9A0F}"/>
              </a:ext>
            </a:extLst>
          </p:cNvPr>
          <p:cNvSpPr/>
          <p:nvPr/>
        </p:nvSpPr>
        <p:spPr>
          <a:xfrm>
            <a:off x="8532440" y="3861048"/>
            <a:ext cx="226368" cy="3600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0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14B0-2A17-F149-9084-A99D93EB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and Byte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317B-89DF-A74B-9127-6F5B26C18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E95A4-5183-8343-BCB0-1658D10CB1C5}"/>
              </a:ext>
            </a:extLst>
          </p:cNvPr>
          <p:cNvSpPr/>
          <p:nvPr/>
        </p:nvSpPr>
        <p:spPr>
          <a:xfrm>
            <a:off x="163386" y="6396335"/>
            <a:ext cx="7576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mathspace.co</a:t>
            </a:r>
            <a:r>
              <a:rPr lang="en-US" sz="1100" dirty="0">
                <a:solidFill>
                  <a:srgbClr val="2A55D6"/>
                </a:solidFill>
              </a:rPr>
              <a:t>/textbooks/syllabuses/Syllabus-1016/topics/Topic-20101/subtopics/Subtopic-267734/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EE3A34-6BFD-0B40-9678-849A65BA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386" y="1339597"/>
            <a:ext cx="7964620" cy="48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71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(Auxiliary) 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Disk drives, CDs, DVDs, flash drives, etc.</a:t>
            </a:r>
            <a:endParaRPr lang="en-US" altLang="en-US" sz="2800" b="1" dirty="0"/>
          </a:p>
          <a:p>
            <a:pPr eaLnBrk="1" hangingPunct="1"/>
            <a:r>
              <a:rPr lang="en-US" altLang="en-US" sz="2800" dirty="0"/>
              <a:t>More or less permanent (nonvolatile)</a:t>
            </a:r>
          </a:p>
          <a:p>
            <a:pPr eaLnBrk="1" hangingPunct="1"/>
            <a:r>
              <a:rPr lang="en-US" altLang="en-US" sz="2800" dirty="0"/>
              <a:t>Usually measured in gigabytes (GB) (e.g. 512 gigabyte hard drive)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8AA3C-AA38-E84E-A2FD-ED150CBAD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75453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05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7030A0"/>
                </a:solidFill>
              </a:rPr>
              <a:t>Volatile memory </a:t>
            </a:r>
            <a:r>
              <a:rPr lang="en-US" dirty="0"/>
              <a:t>stores data when a computer is on but erases it as soon as the computer is switched off (e.g. RAM).</a:t>
            </a:r>
          </a:p>
          <a:p>
            <a:pPr eaLnBrk="1" hangingPunct="1"/>
            <a:r>
              <a:rPr lang="en-US" b="1" dirty="0">
                <a:solidFill>
                  <a:srgbClr val="7030A0"/>
                </a:solidFill>
              </a:rPr>
              <a:t>Non-volatile memory </a:t>
            </a:r>
            <a:r>
              <a:rPr lang="en-US" dirty="0"/>
              <a:t>remains in a computer even after the system shuts off (e.g. hard disk).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32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3CD1-252D-D748-8B8E-79F98BD3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and Memory Locations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D70ED2-5166-CC4D-989A-90FEAE97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8" y="1224658"/>
            <a:ext cx="6941544" cy="51287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559BD-6F54-0547-9BD4-7EAB265CEE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1B9CB-9601-C74C-B219-0FD62FB079B9}"/>
              </a:ext>
            </a:extLst>
          </p:cNvPr>
          <p:cNvSpPr/>
          <p:nvPr/>
        </p:nvSpPr>
        <p:spPr>
          <a:xfrm>
            <a:off x="228600" y="6396335"/>
            <a:ext cx="6719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Java: An Introduction to Problem Solving and Programming, 8th Edition, By Walter </a:t>
            </a:r>
            <a:r>
              <a:rPr lang="en-US" sz="1100" dirty="0" err="1">
                <a:solidFill>
                  <a:srgbClr val="2A55D6"/>
                </a:solidFill>
              </a:rPr>
              <a:t>Savitch</a:t>
            </a:r>
            <a:r>
              <a:rPr lang="en-US" sz="1100" dirty="0">
                <a:solidFill>
                  <a:srgbClr val="2A55D6"/>
                </a:solidFill>
              </a:rPr>
              <a:t>, Pearson (2017).</a:t>
            </a:r>
          </a:p>
        </p:txBody>
      </p:sp>
    </p:spTree>
    <p:extLst>
      <p:ext uri="{BB962C8B-B14F-4D97-AF65-F5344CB8AC3E}">
        <p14:creationId xmlns:p14="http://schemas.microsoft.com/office/powerpoint/2010/main" val="15553248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A76866-EEBA-F147-8DEB-EE7F4481ABCE}"/>
              </a:ext>
            </a:extLst>
          </p:cNvPr>
          <p:cNvSpPr/>
          <p:nvPr/>
        </p:nvSpPr>
        <p:spPr>
          <a:xfrm>
            <a:off x="318356" y="1180225"/>
            <a:ext cx="8368444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78" y="1792221"/>
            <a:ext cx="8610600" cy="4876800"/>
          </a:xfrm>
        </p:spPr>
        <p:txBody>
          <a:bodyPr/>
          <a:lstStyle/>
          <a:p>
            <a:pPr algn="ctr" eaLnBrk="1" hangingPunct="1"/>
            <a:r>
              <a:rPr lang="en-US" sz="3200" dirty="0">
                <a:solidFill>
                  <a:schemeClr val="bg1"/>
                </a:solidFill>
              </a:rPr>
              <a:t>Understand the basics  of </a:t>
            </a:r>
            <a:r>
              <a:rPr lang="en-US" altLang="en-US" sz="3200" dirty="0">
                <a:solidFill>
                  <a:schemeClr val="bg1"/>
                </a:solidFill>
              </a:rPr>
              <a:t>computer</a:t>
            </a:r>
            <a:r>
              <a:rPr lang="en-US" altLang="en-US" sz="3200" b="1" dirty="0">
                <a:solidFill>
                  <a:schemeClr val="bg1"/>
                </a:solidFill>
              </a:rPr>
              <a:t> hardware </a:t>
            </a:r>
            <a:r>
              <a:rPr lang="en-US" altLang="en-US" sz="3200" dirty="0">
                <a:solidFill>
                  <a:schemeClr val="bg1"/>
                </a:solidFill>
              </a:rPr>
              <a:t>and </a:t>
            </a:r>
            <a:r>
              <a:rPr lang="en-US" altLang="en-US" sz="3200" b="1" dirty="0">
                <a:solidFill>
                  <a:schemeClr val="bg1"/>
                </a:solidFill>
              </a:rPr>
              <a:t>software</a:t>
            </a:r>
          </a:p>
          <a:p>
            <a:pPr marL="0" indent="0" algn="ctr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A544C-B34F-6840-BBFA-89A751556101}"/>
              </a:ext>
            </a:extLst>
          </p:cNvPr>
          <p:cNvCxnSpPr>
            <a:cxnSpLocks/>
          </p:cNvCxnSpPr>
          <p:nvPr/>
        </p:nvCxnSpPr>
        <p:spPr>
          <a:xfrm>
            <a:off x="7620000" y="2348880"/>
            <a:ext cx="0" cy="188174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6CC4E8-5129-464E-BC5B-4AE20794434B}"/>
              </a:ext>
            </a:extLst>
          </p:cNvPr>
          <p:cNvSpPr/>
          <p:nvPr/>
        </p:nvSpPr>
        <p:spPr>
          <a:xfrm>
            <a:off x="5436096" y="4260042"/>
            <a:ext cx="3731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/>
              <a:t>Hardware and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8471D-2C14-7945-B92D-F57A2C9FB874}"/>
              </a:ext>
            </a:extLst>
          </p:cNvPr>
          <p:cNvCxnSpPr>
            <a:cxnSpLocks/>
          </p:cNvCxnSpPr>
          <p:nvPr/>
        </p:nvCxnSpPr>
        <p:spPr>
          <a:xfrm>
            <a:off x="4502578" y="2901521"/>
            <a:ext cx="0" cy="188174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6D9EF-09E3-7E48-AFD5-F824DA6EE1AC}"/>
              </a:ext>
            </a:extLst>
          </p:cNvPr>
          <p:cNvSpPr/>
          <p:nvPr/>
        </p:nvSpPr>
        <p:spPr>
          <a:xfrm>
            <a:off x="3779912" y="4797152"/>
            <a:ext cx="165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/>
              <a:t>Programs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Storing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z="2800" dirty="0"/>
              <a:t>Data of all kinds (numbers, letters, strings of characters, audio, video, even programs) are encoded and stored using</a:t>
            </a:r>
            <a:r>
              <a:rPr lang="en-US" altLang="en-US" sz="2800" b="1" dirty="0">
                <a:solidFill>
                  <a:srgbClr val="7030A0"/>
                </a:solidFill>
              </a:rPr>
              <a:t> 1s and 0s</a:t>
            </a:r>
            <a:r>
              <a:rPr lang="en-US" altLang="en-US" sz="2800" dirty="0"/>
              <a:t>.</a:t>
            </a:r>
          </a:p>
          <a:p>
            <a:pPr algn="just" eaLnBrk="1" hangingPunct="1"/>
            <a:r>
              <a:rPr lang="en-US" altLang="en-US" sz="2800" dirty="0"/>
              <a:t>When more than a single byte is needed, </a:t>
            </a:r>
            <a:r>
              <a:rPr lang="en-US" altLang="en-US" sz="2800" b="1" dirty="0">
                <a:solidFill>
                  <a:srgbClr val="7030A0"/>
                </a:solidFill>
              </a:rPr>
              <a:t>several adjacent bytes</a:t>
            </a:r>
            <a:r>
              <a:rPr lang="en-US" altLang="en-US" sz="2800" dirty="0"/>
              <a:t> are used.</a:t>
            </a:r>
            <a:endParaRPr lang="en-US" altLang="en-US" dirty="0"/>
          </a:p>
          <a:p>
            <a:pPr lvl="1" algn="just" eaLnBrk="1" hangingPunct="1"/>
            <a:r>
              <a:rPr lang="en-US" altLang="en-US" sz="2400" dirty="0"/>
              <a:t>The address of the first byte is the address of the unit of bytes (</a:t>
            </a:r>
            <a:r>
              <a:rPr lang="en-US" sz="2400" dirty="0"/>
              <a:t>Groups of adjacent bytes can serve as a single memory location).</a:t>
            </a:r>
          </a:p>
          <a:p>
            <a:pPr lvl="1" algn="just" eaLnBrk="1" hangingPunct="1"/>
            <a:endParaRPr lang="en-US" alt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454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5567536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Large groups of bytes in </a:t>
            </a:r>
            <a:r>
              <a:rPr lang="en-US" altLang="en-US" sz="2800" b="1" dirty="0">
                <a:solidFill>
                  <a:srgbClr val="7030A0"/>
                </a:solidFill>
              </a:rPr>
              <a:t>auxiliary memory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files.</a:t>
            </a:r>
          </a:p>
          <a:p>
            <a:pPr eaLnBrk="1" hangingPunct="1"/>
            <a:r>
              <a:rPr lang="en-US" altLang="en-US" sz="2800" dirty="0"/>
              <a:t>Files have names.</a:t>
            </a:r>
          </a:p>
          <a:p>
            <a:pPr eaLnBrk="1" hangingPunct="1"/>
            <a:r>
              <a:rPr lang="en-US" altLang="en-US" sz="2800" dirty="0"/>
              <a:t>Files are organized into groups called </a:t>
            </a:r>
            <a:r>
              <a:rPr lang="en-US" altLang="en-US" sz="2800" i="1" dirty="0"/>
              <a:t>directories </a:t>
            </a:r>
            <a:r>
              <a:rPr lang="en-US" altLang="en-US" sz="2800" dirty="0"/>
              <a:t>or </a:t>
            </a:r>
            <a:r>
              <a:rPr lang="en-US" altLang="en-US" sz="2800" i="1" dirty="0"/>
              <a:t>folders.</a:t>
            </a:r>
            <a:endParaRPr lang="en-US" altLang="en-US" sz="2800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www.youtube.com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watch?app</a:t>
            </a:r>
            <a:r>
              <a:rPr lang="en-US" sz="1100" dirty="0">
                <a:solidFill>
                  <a:srgbClr val="2A55D6"/>
                </a:solidFill>
              </a:rPr>
              <a:t>=</a:t>
            </a:r>
            <a:r>
              <a:rPr lang="en-US" sz="1100" dirty="0" err="1">
                <a:solidFill>
                  <a:srgbClr val="2A55D6"/>
                </a:solidFill>
              </a:rPr>
              <a:t>desktop&amp;v</a:t>
            </a:r>
            <a:r>
              <a:rPr lang="en-US" sz="1100" dirty="0">
                <a:solidFill>
                  <a:srgbClr val="2A55D6"/>
                </a:solidFill>
              </a:rPr>
              <a:t>=k-EID5_2D9U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197F4-EC10-3C4C-BDD8-736B4F9B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88840"/>
            <a:ext cx="3710191" cy="208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BE88E-1E66-A641-9D31-5186AC569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3" y="4531057"/>
            <a:ext cx="8509657" cy="14194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219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0899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Java programs are stored in files.</a:t>
            </a:r>
          </a:p>
          <a:p>
            <a:pPr eaLnBrk="1" hangingPunct="1"/>
            <a:r>
              <a:rPr lang="en-US" altLang="en-US" sz="2800" dirty="0"/>
              <a:t>Programs files are copied from auxiliary memory to main memory in order to be run.</a:t>
            </a:r>
          </a:p>
          <a:p>
            <a:pPr lvl="1" algn="just" eaLnBrk="1" hangingPunct="1"/>
            <a:endParaRPr lang="en-US" alt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www.geeksforgeeks.org</a:t>
            </a:r>
            <a:r>
              <a:rPr lang="en-US" sz="1100" dirty="0">
                <a:solidFill>
                  <a:srgbClr val="2A55D6"/>
                </a:solidFill>
              </a:rPr>
              <a:t>/cache-memory-in-computer-organization/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F8713-1123-7641-968F-129A72F2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14358"/>
            <a:ext cx="8661400" cy="252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F826BF-FA73-E74A-830E-EB916983D41D}"/>
              </a:ext>
            </a:extLst>
          </p:cNvPr>
          <p:cNvSpPr/>
          <p:nvPr/>
        </p:nvSpPr>
        <p:spPr>
          <a:xfrm>
            <a:off x="7668344" y="5338650"/>
            <a:ext cx="101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Stored</a:t>
            </a:r>
          </a:p>
        </p:txBody>
      </p:sp>
    </p:spTree>
    <p:extLst>
      <p:ext uri="{BB962C8B-B14F-4D97-AF65-F5344CB8AC3E}">
        <p14:creationId xmlns:p14="http://schemas.microsoft.com/office/powerpoint/2010/main" val="1642250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2800" dirty="0"/>
              <a:t>A </a:t>
            </a:r>
            <a:r>
              <a:rPr lang="en-US" altLang="en-US" sz="2800" b="1" i="1" dirty="0"/>
              <a:t>program</a:t>
            </a:r>
            <a:r>
              <a:rPr lang="en-US" altLang="en-US" sz="2800" dirty="0"/>
              <a:t> is a set of </a:t>
            </a:r>
            <a:r>
              <a:rPr lang="en-US" altLang="en-US" sz="2800" b="1" dirty="0">
                <a:solidFill>
                  <a:srgbClr val="7030A0"/>
                </a:solidFill>
              </a:rPr>
              <a:t>instructions</a:t>
            </a:r>
            <a:r>
              <a:rPr lang="en-US" altLang="en-US" sz="2800" dirty="0"/>
              <a:t> for a computer to </a:t>
            </a:r>
            <a:r>
              <a:rPr lang="en-US" altLang="en-US" sz="2800" b="1" dirty="0">
                <a:solidFill>
                  <a:srgbClr val="7030A0"/>
                </a:solidFill>
              </a:rPr>
              <a:t>follow</a:t>
            </a:r>
            <a:r>
              <a:rPr lang="en-US" altLang="en-US" sz="2800" dirty="0"/>
              <a:t>.</a:t>
            </a:r>
          </a:p>
          <a:p>
            <a:pPr algn="just" eaLnBrk="1" hangingPunct="1"/>
            <a:r>
              <a:rPr lang="en-US" altLang="en-US" sz="2800" dirty="0"/>
              <a:t>We use programs almost daily (email, word processors, video games, bank ATMs, etc.).</a:t>
            </a:r>
          </a:p>
          <a:p>
            <a:pPr algn="just" eaLnBrk="1" hangingPunct="1"/>
            <a:r>
              <a:rPr lang="en-US" altLang="en-US" sz="2800" dirty="0"/>
              <a:t>Following the instructions is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running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executing</a:t>
            </a:r>
            <a:r>
              <a:rPr lang="en-US" altLang="en-US" sz="2800" dirty="0"/>
              <a:t> the program.</a:t>
            </a:r>
          </a:p>
          <a:p>
            <a:pPr marL="344487" lvl="1" indent="0" algn="just" eaLnBrk="1" hangingPunct="1">
              <a:buNone/>
            </a:pPr>
            <a:endParaRPr lang="en-US" alt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www.goodcore.co.uk</a:t>
            </a:r>
            <a:r>
              <a:rPr lang="en-US" sz="1100" dirty="0">
                <a:solidFill>
                  <a:srgbClr val="2A55D6"/>
                </a:solidFill>
              </a:rPr>
              <a:t>/blog/types-of-software/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860FC-2271-A748-AFD4-25E5F2CB2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0" r="16790"/>
          <a:stretch/>
        </p:blipFill>
        <p:spPr>
          <a:xfrm>
            <a:off x="4518910" y="3501008"/>
            <a:ext cx="4139683" cy="26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7031-DFCD-174D-A4A1-DC79910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Running a Program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FDD42-913B-AC41-B5B2-6BA6D3D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0" y="1844824"/>
            <a:ext cx="8449884" cy="29065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919A-145B-BD4A-92BC-CCF12AC7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26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7031-DFCD-174D-A4A1-DC79910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Operating System (OS)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919A-145B-BD4A-92BC-CCF12AC7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28F28D-AF58-ED4E-9A9B-EE6F6648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27" y="2982328"/>
            <a:ext cx="5911373" cy="273809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0A0D08-C1F8-1D4A-98A9-76A2E9D6AAEE}"/>
              </a:ext>
            </a:extLst>
          </p:cNvPr>
          <p:cNvSpPr/>
          <p:nvPr/>
        </p:nvSpPr>
        <p:spPr>
          <a:xfrm>
            <a:off x="3491880" y="5720418"/>
            <a:ext cx="2558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7030A0"/>
                </a:solidFill>
              </a:rPr>
              <a:t>Well-known OS 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D388-F5C3-E342-9CE8-E7D1212E3E0B}"/>
              </a:ext>
            </a:extLst>
          </p:cNvPr>
          <p:cNvSpPr/>
          <p:nvPr/>
        </p:nvSpPr>
        <p:spPr>
          <a:xfrm>
            <a:off x="96476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www.softwaretestinghelp.com</a:t>
            </a:r>
            <a:r>
              <a:rPr lang="en-US" sz="1100" dirty="0">
                <a:solidFill>
                  <a:srgbClr val="2A55D6"/>
                </a:solidFill>
              </a:rPr>
              <a:t>/best-operating-systems/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9E2051-32D0-7343-9E11-8B51441F0DD1}"/>
              </a:ext>
            </a:extLst>
          </p:cNvPr>
          <p:cNvSpPr txBox="1">
            <a:spLocks/>
          </p:cNvSpPr>
          <p:nvPr/>
        </p:nvSpPr>
        <p:spPr bwMode="auto">
          <a:xfrm>
            <a:off x="174363" y="1172245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/>
            <a:r>
              <a:rPr lang="en-US" altLang="en-US" sz="2800" kern="0" dirty="0"/>
              <a:t>The OS is a </a:t>
            </a:r>
            <a:r>
              <a:rPr lang="en-US" altLang="en-US" sz="2800" b="1" kern="0" dirty="0">
                <a:solidFill>
                  <a:srgbClr val="7030A0"/>
                </a:solidFill>
              </a:rPr>
              <a:t>supervisory program </a:t>
            </a:r>
            <a:r>
              <a:rPr lang="en-US" altLang="en-US" sz="2800" kern="0" dirty="0"/>
              <a:t>that oversees the operation of the computer.</a:t>
            </a:r>
          </a:p>
          <a:p>
            <a:pPr algn="just" eaLnBrk="1" hangingPunct="1"/>
            <a:r>
              <a:rPr lang="en-US" altLang="en-US" sz="2800" kern="0" dirty="0"/>
              <a:t>The operating system </a:t>
            </a:r>
            <a:r>
              <a:rPr lang="en-US" altLang="en-US" sz="2800" b="1" kern="0" dirty="0"/>
              <a:t>retrieves</a:t>
            </a:r>
            <a:r>
              <a:rPr lang="en-US" altLang="en-US" sz="2800" kern="0" dirty="0"/>
              <a:t> and </a:t>
            </a:r>
            <a:r>
              <a:rPr lang="en-US" altLang="en-US" sz="2800" b="1" kern="0" dirty="0"/>
              <a:t>starts</a:t>
            </a:r>
            <a:r>
              <a:rPr lang="en-US" altLang="en-US" sz="2800" kern="0" dirty="0"/>
              <a:t> program for you.</a:t>
            </a:r>
          </a:p>
          <a:p>
            <a:pPr algn="just" eaLnBrk="1" hangingPunct="1"/>
            <a:endParaRPr lang="en-US" altLang="en-US" sz="2800" kern="0" dirty="0"/>
          </a:p>
          <a:p>
            <a:pPr marL="344487" lvl="1" indent="0" algn="just" eaLnBrk="1" hangingPunct="1">
              <a:buFont typeface="Wingdings" pitchFamily="2" charset="2"/>
              <a:buNone/>
            </a:pPr>
            <a:endParaRPr lang="en-US" altLang="en-US" kern="0" dirty="0"/>
          </a:p>
          <a:p>
            <a:pPr marL="0" indent="0" algn="just">
              <a:buFont typeface="Wingdings" pitchFamily="2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19985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C170-7816-4546-AAA1-D457B614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Languages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8FD1-A144-CB43-93A2-C935F7C2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56" y="4262438"/>
            <a:ext cx="8735888" cy="4876800"/>
          </a:xfrm>
        </p:spPr>
        <p:txBody>
          <a:bodyPr/>
          <a:lstStyle/>
          <a:p>
            <a:pPr eaLnBrk="1" hangingPunct="1"/>
            <a:r>
              <a:rPr lang="en-US" altLang="en-US" sz="2800" i="1" dirty="0"/>
              <a:t>High-level languages </a:t>
            </a:r>
            <a:r>
              <a:rPr lang="en-US" altLang="en-US" sz="2800" dirty="0"/>
              <a:t>are relatively easy to use.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Java, C#, C++, Visual Basic, Python, Ruby.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Unfortunately, computer hardware does not understand high-level languages.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E16E1-6EC4-9B4A-9C8F-8430F118A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9548D-BFCE-3B4B-AD2D-E83BCF49EDA8}"/>
              </a:ext>
            </a:extLst>
          </p:cNvPr>
          <p:cNvSpPr/>
          <p:nvPr/>
        </p:nvSpPr>
        <p:spPr>
          <a:xfrm>
            <a:off x="165956" y="6377672"/>
            <a:ext cx="6234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inprogrammer.com</a:t>
            </a:r>
            <a:r>
              <a:rPr lang="en-US" sz="1100" dirty="0">
                <a:solidFill>
                  <a:srgbClr val="2A55D6"/>
                </a:solidFill>
              </a:rPr>
              <a:t>/high-level-vs-low-level/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87F6-39E6-E94C-BC53-A50611F4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18586" r="6814" b="15677"/>
          <a:stretch/>
        </p:blipFill>
        <p:spPr>
          <a:xfrm>
            <a:off x="1825682" y="1250055"/>
            <a:ext cx="5416436" cy="29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50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099E-98FE-8247-A615-84E130E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02444-C017-6D41-BAD7-F802156EC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D5954-E997-9644-820B-4C8D12446D97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268B4-ECA3-9242-BDE3-1AFF10309999}"/>
              </a:ext>
            </a:extLst>
          </p:cNvPr>
          <p:cNvSpPr/>
          <p:nvPr/>
        </p:nvSpPr>
        <p:spPr>
          <a:xfrm>
            <a:off x="3218318" y="1817505"/>
            <a:ext cx="2117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Compiler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94AE18-D7F4-AB40-BD48-F5ABFD7A08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5F67B-FD5F-B84C-981D-8DEC49FD680F}"/>
              </a:ext>
            </a:extLst>
          </p:cNvPr>
          <p:cNvSpPr/>
          <p:nvPr/>
        </p:nvSpPr>
        <p:spPr>
          <a:xfrm>
            <a:off x="237050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High-Level Language 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CD9524-9F57-E44B-8322-00E0711BFDCD}"/>
              </a:ext>
            </a:extLst>
          </p:cNvPr>
          <p:cNvCxnSpPr>
            <a:cxnSpLocks/>
          </p:cNvCxnSpPr>
          <p:nvPr/>
        </p:nvCxnSpPr>
        <p:spPr>
          <a:xfrm>
            <a:off x="5796136" y="2463231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7E199-3185-B543-8DB7-6FCAB8CFB1A2}"/>
              </a:ext>
            </a:extLst>
          </p:cNvPr>
          <p:cNvSpPr/>
          <p:nvPr/>
        </p:nvSpPr>
        <p:spPr>
          <a:xfrm>
            <a:off x="6314662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Low-Level Language </a:t>
            </a:r>
            <a:endParaRPr lang="en-US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28DB0D-99FB-AD4A-B542-B6BC55706407}"/>
              </a:ext>
            </a:extLst>
          </p:cNvPr>
          <p:cNvCxnSpPr>
            <a:cxnSpLocks/>
          </p:cNvCxnSpPr>
          <p:nvPr/>
        </p:nvCxnSpPr>
        <p:spPr>
          <a:xfrm flipV="1">
            <a:off x="4246076" y="3068960"/>
            <a:ext cx="0" cy="410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DF648-F8EA-974A-83D8-EF09DBBB60D4}"/>
              </a:ext>
            </a:extLst>
          </p:cNvPr>
          <p:cNvSpPr/>
          <p:nvPr/>
        </p:nvSpPr>
        <p:spPr>
          <a:xfrm>
            <a:off x="2833150" y="3448212"/>
            <a:ext cx="2674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Compilation Error</a:t>
            </a:r>
            <a:endParaRPr lang="en-US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B12F-D5B3-2442-A03D-380F8773A132}"/>
              </a:ext>
            </a:extLst>
          </p:cNvPr>
          <p:cNvSpPr/>
          <p:nvPr/>
        </p:nvSpPr>
        <p:spPr>
          <a:xfrm>
            <a:off x="113189" y="4533647"/>
            <a:ext cx="27306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Source program</a:t>
            </a:r>
            <a:endParaRPr lang="en-US" sz="3000" b="1" dirty="0">
              <a:solidFill>
                <a:srgbClr val="7030A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F5A529-D3BD-CE43-ABEC-A1D497FE32BB}"/>
              </a:ext>
            </a:extLst>
          </p:cNvPr>
          <p:cNvCxnSpPr>
            <a:cxnSpLocks/>
          </p:cNvCxnSpPr>
          <p:nvPr/>
        </p:nvCxnSpPr>
        <p:spPr>
          <a:xfrm>
            <a:off x="2915816" y="5324967"/>
            <a:ext cx="299206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944189-8405-6F48-8666-BDEA04911918}"/>
              </a:ext>
            </a:extLst>
          </p:cNvPr>
          <p:cNvSpPr/>
          <p:nvPr/>
        </p:nvSpPr>
        <p:spPr>
          <a:xfrm>
            <a:off x="5868144" y="4509120"/>
            <a:ext cx="27029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Object program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D629D3-2DD1-CD46-B23A-000B842EEF6B}"/>
              </a:ext>
            </a:extLst>
          </p:cNvPr>
          <p:cNvSpPr/>
          <p:nvPr/>
        </p:nvSpPr>
        <p:spPr>
          <a:xfrm>
            <a:off x="5907885" y="2968826"/>
            <a:ext cx="322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machine- </a:t>
            </a:r>
            <a:r>
              <a:rPr lang="en-US" altLang="en-US" dirty="0"/>
              <a:t>or</a:t>
            </a:r>
            <a:r>
              <a:rPr lang="en-US" altLang="en-US" i="1" dirty="0"/>
              <a:t> assembly-language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D6DBC5-246B-1843-B76D-744FAA1D21D2}"/>
              </a:ext>
            </a:extLst>
          </p:cNvPr>
          <p:cNvSpPr/>
          <p:nvPr/>
        </p:nvSpPr>
        <p:spPr>
          <a:xfrm>
            <a:off x="2731151" y="2150844"/>
            <a:ext cx="31767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600" dirty="0">
                <a:solidFill>
                  <a:schemeClr val="accent3"/>
                </a:solidFill>
              </a:rPr>
              <a:t>Different types for different OS, large, expensive to produce.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DD293-B6EE-5E48-ADA1-8B225AD12C11}"/>
              </a:ext>
            </a:extLst>
          </p:cNvPr>
          <p:cNvSpPr/>
          <p:nvPr/>
        </p:nvSpPr>
        <p:spPr>
          <a:xfrm>
            <a:off x="2699792" y="5409499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Translating the </a:t>
            </a:r>
            <a:r>
              <a:rPr lang="en-US" sz="2400" b="1" dirty="0">
                <a:solidFill>
                  <a:srgbClr val="FF0000"/>
                </a:solidFill>
              </a:rPr>
              <a:t>entire</a:t>
            </a:r>
            <a:r>
              <a:rPr lang="en-US" sz="2400" b="1" dirty="0">
                <a:solidFill>
                  <a:srgbClr val="0070C0"/>
                </a:solidFill>
              </a:rPr>
              <a:t> program at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481100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9" grpId="0"/>
      <p:bldP spid="22" grpId="0"/>
      <p:bldP spid="25" grpId="0"/>
      <p:bldP spid="27" grpId="0"/>
      <p:bldP spid="30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099E-98FE-8247-A615-84E130E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Compilers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02444-C017-6D41-BAD7-F802156EC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D5954-E997-9644-820B-4C8D12446D97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268B4-ECA3-9242-BDE3-1AFF10309999}"/>
              </a:ext>
            </a:extLst>
          </p:cNvPr>
          <p:cNvSpPr/>
          <p:nvPr/>
        </p:nvSpPr>
        <p:spPr>
          <a:xfrm>
            <a:off x="2731067" y="2002195"/>
            <a:ext cx="313707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Java Compiler</a:t>
            </a:r>
          </a:p>
          <a:p>
            <a:pPr algn="ctr"/>
            <a:r>
              <a:rPr lang="en-US" altLang="en-US" sz="2800" b="1" dirty="0"/>
              <a:t>(Translation)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94AE18-D7F4-AB40-BD48-F5ABFD7A08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5F67B-FD5F-B84C-981D-8DEC49FD680F}"/>
              </a:ext>
            </a:extLst>
          </p:cNvPr>
          <p:cNvSpPr/>
          <p:nvPr/>
        </p:nvSpPr>
        <p:spPr>
          <a:xfrm>
            <a:off x="237050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High-Level Language 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CD9524-9F57-E44B-8322-00E0711BFDCD}"/>
              </a:ext>
            </a:extLst>
          </p:cNvPr>
          <p:cNvCxnSpPr>
            <a:cxnSpLocks/>
          </p:cNvCxnSpPr>
          <p:nvPr/>
        </p:nvCxnSpPr>
        <p:spPr>
          <a:xfrm>
            <a:off x="5796136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7E199-3185-B543-8DB7-6FCAB8CFB1A2}"/>
              </a:ext>
            </a:extLst>
          </p:cNvPr>
          <p:cNvSpPr/>
          <p:nvPr/>
        </p:nvSpPr>
        <p:spPr>
          <a:xfrm>
            <a:off x="6314662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Low-Level Language </a:t>
            </a:r>
            <a:endParaRPr lang="en-US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B12F-D5B3-2442-A03D-380F8773A132}"/>
              </a:ext>
            </a:extLst>
          </p:cNvPr>
          <p:cNvSpPr/>
          <p:nvPr/>
        </p:nvSpPr>
        <p:spPr>
          <a:xfrm>
            <a:off x="6521545" y="3105088"/>
            <a:ext cx="17666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Byte-code</a:t>
            </a:r>
          </a:p>
          <a:p>
            <a:pPr algn="ctr"/>
            <a:r>
              <a:rPr lang="en-US" sz="3000" b="1" i="1" dirty="0">
                <a:solidFill>
                  <a:srgbClr val="7030A0"/>
                </a:solidFill>
              </a:rPr>
              <a:t>(.class)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D629D3-2DD1-CD46-B23A-000B842EEF6B}"/>
              </a:ext>
            </a:extLst>
          </p:cNvPr>
          <p:cNvSpPr/>
          <p:nvPr/>
        </p:nvSpPr>
        <p:spPr>
          <a:xfrm>
            <a:off x="5907885" y="2968826"/>
            <a:ext cx="2993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i="1" dirty="0"/>
              <a:t>Machine language for Java Virtual Machine (JVM)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9BE84E-FACC-374D-A36E-E4A418507A56}"/>
              </a:ext>
            </a:extLst>
          </p:cNvPr>
          <p:cNvSpPr/>
          <p:nvPr/>
        </p:nvSpPr>
        <p:spPr>
          <a:xfrm>
            <a:off x="561446" y="2959274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Java language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876266-9F5F-5B42-BD92-BC2CB011CDD9}"/>
              </a:ext>
            </a:extLst>
          </p:cNvPr>
          <p:cNvSpPr/>
          <p:nvPr/>
        </p:nvSpPr>
        <p:spPr>
          <a:xfrm>
            <a:off x="203488" y="2780928"/>
            <a:ext cx="238078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Java Program</a:t>
            </a:r>
          </a:p>
          <a:p>
            <a:pPr algn="ctr"/>
            <a:r>
              <a:rPr lang="en-US" sz="3000" b="1" i="1" dirty="0">
                <a:solidFill>
                  <a:srgbClr val="7030A0"/>
                </a:solidFill>
              </a:rPr>
              <a:t>(.java)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51C99D-768D-D54E-A952-5D64F488BFFF}"/>
              </a:ext>
            </a:extLst>
          </p:cNvPr>
          <p:cNvSpPr/>
          <p:nvPr/>
        </p:nvSpPr>
        <p:spPr>
          <a:xfrm>
            <a:off x="147502" y="4951782"/>
            <a:ext cx="8754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solidFill>
                  <a:srgbClr val="7030A0"/>
                </a:solidFill>
              </a:rPr>
              <a:t>Byte-code</a:t>
            </a:r>
            <a:r>
              <a:rPr lang="en-US" altLang="en-US" sz="2800" dirty="0"/>
              <a:t>: </a:t>
            </a:r>
            <a:r>
              <a:rPr lang="en-US" altLang="en-US" sz="2800" b="1" dirty="0"/>
              <a:t>easy</a:t>
            </a:r>
            <a:r>
              <a:rPr lang="en-US" altLang="en-US" sz="2800" dirty="0"/>
              <a:t> to translate into machine language for </a:t>
            </a:r>
            <a:r>
              <a:rPr lang="en-US" altLang="en-US" sz="2800" b="1" dirty="0"/>
              <a:t>any</a:t>
            </a:r>
            <a:r>
              <a:rPr lang="en-US" altLang="en-US" sz="2800" dirty="0"/>
              <a:t> particular computer (Java is platform </a:t>
            </a:r>
            <a:r>
              <a:rPr lang="en-US" altLang="en-US" sz="2800" b="1" dirty="0"/>
              <a:t>independent</a:t>
            </a:r>
            <a:r>
              <a:rPr lang="en-US" altLang="en-US" sz="2800" dirty="0"/>
              <a:t>).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9CAF94-A55D-2D4F-AD73-F1DA800D8920}"/>
              </a:ext>
            </a:extLst>
          </p:cNvPr>
          <p:cNvSpPr/>
          <p:nvPr/>
        </p:nvSpPr>
        <p:spPr>
          <a:xfrm>
            <a:off x="165956" y="4869160"/>
            <a:ext cx="8735888" cy="11521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5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22" grpId="0"/>
      <p:bldP spid="27" grpId="0"/>
      <p:bldP spid="28" grpId="0"/>
      <p:bldP spid="31" grpId="0"/>
      <p:bldP spid="32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JVM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D359-52C1-C747-A6BB-F93BB7E51599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ED97-1180-AC42-A76F-A6962E53885F}"/>
              </a:ext>
            </a:extLst>
          </p:cNvPr>
          <p:cNvSpPr/>
          <p:nvPr/>
        </p:nvSpPr>
        <p:spPr>
          <a:xfrm>
            <a:off x="3012784" y="1919734"/>
            <a:ext cx="25240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Interpreter</a:t>
            </a:r>
          </a:p>
          <a:p>
            <a:pPr algn="ctr"/>
            <a:r>
              <a:rPr lang="en-US" altLang="en-US" sz="2400" b="1" dirty="0"/>
              <a:t>JVM</a:t>
            </a:r>
            <a:endParaRPr lang="en-US" altLang="en-US" sz="40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E8340F-93F0-2B43-B5CC-4AA79FBF498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5D0D7E-7D91-4C48-8DD0-B74DC24485DA}"/>
              </a:ext>
            </a:extLst>
          </p:cNvPr>
          <p:cNvSpPr/>
          <p:nvPr/>
        </p:nvSpPr>
        <p:spPr>
          <a:xfrm>
            <a:off x="237050" y="2124145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Bytecode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62CFF-8503-4643-8DA7-109C1DCCD679}"/>
              </a:ext>
            </a:extLst>
          </p:cNvPr>
          <p:cNvCxnSpPr>
            <a:cxnSpLocks/>
          </p:cNvCxnSpPr>
          <p:nvPr/>
        </p:nvCxnSpPr>
        <p:spPr>
          <a:xfrm>
            <a:off x="5796136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CBD00B1-AC24-BE49-AA19-370F3284810A}"/>
              </a:ext>
            </a:extLst>
          </p:cNvPr>
          <p:cNvSpPr/>
          <p:nvPr/>
        </p:nvSpPr>
        <p:spPr>
          <a:xfrm>
            <a:off x="6314662" y="1991742"/>
            <a:ext cx="27218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/>
              <a:t>Translates</a:t>
            </a:r>
            <a:r>
              <a:rPr lang="en-US" altLang="en-US" sz="3200" dirty="0"/>
              <a:t> (to machine language) and</a:t>
            </a:r>
          </a:p>
          <a:p>
            <a:pPr algn="ctr"/>
            <a:r>
              <a:rPr lang="en-US" altLang="en-US" sz="3200" b="1" dirty="0"/>
              <a:t>executes</a:t>
            </a:r>
          </a:p>
          <a:p>
            <a:pPr algn="ctr"/>
            <a:r>
              <a:rPr lang="en-US" altLang="en-US" sz="3200" dirty="0"/>
              <a:t>bytecode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2CBC8-88DE-4D4F-B93D-3030CE76AD66}"/>
              </a:ext>
            </a:extLst>
          </p:cNvPr>
          <p:cNvSpPr/>
          <p:nvPr/>
        </p:nvSpPr>
        <p:spPr>
          <a:xfrm>
            <a:off x="2696126" y="3215821"/>
            <a:ext cx="3157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/>
              <a:t>Just-In-Time or </a:t>
            </a:r>
            <a:r>
              <a:rPr lang="en-US" altLang="en-US" sz="2000" b="1" dirty="0">
                <a:solidFill>
                  <a:srgbClr val="FF0000"/>
                </a:solidFill>
              </a:rPr>
              <a:t>JIT</a:t>
            </a:r>
            <a:r>
              <a:rPr lang="en-US" altLang="en-US" sz="2000" b="1" dirty="0"/>
              <a:t> compiler 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93C76-0AB0-744A-B421-A753D1816BE4}"/>
              </a:ext>
            </a:extLst>
          </p:cNvPr>
          <p:cNvSpPr/>
          <p:nvPr/>
        </p:nvSpPr>
        <p:spPr>
          <a:xfrm>
            <a:off x="2555776" y="3678123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Executes a </a:t>
            </a:r>
            <a:r>
              <a:rPr lang="en-US" sz="2400" b="1" dirty="0">
                <a:solidFill>
                  <a:srgbClr val="FF0000"/>
                </a:solidFill>
              </a:rPr>
              <a:t>portion</a:t>
            </a:r>
            <a:r>
              <a:rPr lang="en-US" sz="2400" b="1" dirty="0">
                <a:solidFill>
                  <a:srgbClr val="0070C0"/>
                </a:solidFill>
              </a:rPr>
              <a:t> of code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right after translating it.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C3CCC-66B4-A949-8F9E-6BD6F1B30E85}"/>
              </a:ext>
            </a:extLst>
          </p:cNvPr>
          <p:cNvSpPr/>
          <p:nvPr/>
        </p:nvSpPr>
        <p:spPr>
          <a:xfrm>
            <a:off x="138138" y="5095798"/>
            <a:ext cx="8754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7030A0"/>
                </a:solidFill>
              </a:rPr>
              <a:t>compiled program </a:t>
            </a:r>
            <a:r>
              <a:rPr lang="en-US" altLang="en-US" sz="2800" dirty="0"/>
              <a:t>generally runs </a:t>
            </a:r>
            <a:r>
              <a:rPr lang="en-US" altLang="en-US" sz="2800" b="1" dirty="0"/>
              <a:t>faster</a:t>
            </a:r>
            <a:r>
              <a:rPr lang="en-US" altLang="en-US" sz="2800" dirty="0"/>
              <a:t> than an</a:t>
            </a:r>
          </a:p>
          <a:p>
            <a:pPr lvl="0">
              <a:defRPr/>
            </a:pP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7030A0"/>
                </a:solidFill>
              </a:rPr>
              <a:t>interpreted</a:t>
            </a:r>
            <a:r>
              <a:rPr lang="en-US" altLang="en-US" sz="2800" dirty="0"/>
              <a:t> one.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F75FA-7A62-A345-B22F-A954668E0540}"/>
              </a:ext>
            </a:extLst>
          </p:cNvPr>
          <p:cNvSpPr/>
          <p:nvPr/>
        </p:nvSpPr>
        <p:spPr>
          <a:xfrm>
            <a:off x="156592" y="5013176"/>
            <a:ext cx="8735888" cy="11521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48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0" grpId="0"/>
      <p:bldP spid="14" grpId="0"/>
      <p:bldP spid="15" grpId="0"/>
      <p:bldP spid="17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 and Software (SW)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Computer systems consist of hardware and software.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2BF6D-701C-1540-BF87-73671CCDC86B}"/>
              </a:ext>
            </a:extLst>
          </p:cNvPr>
          <p:cNvSpPr/>
          <p:nvPr/>
        </p:nvSpPr>
        <p:spPr>
          <a:xfrm>
            <a:off x="197820" y="6464369"/>
            <a:ext cx="754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A55D6"/>
                </a:solidFill>
              </a:rPr>
              <a:t>https://</a:t>
            </a:r>
            <a:r>
              <a:rPr lang="en-US" sz="1200" dirty="0" err="1">
                <a:solidFill>
                  <a:srgbClr val="2A55D6"/>
                </a:solidFill>
              </a:rPr>
              <a:t>www.youtube.com</a:t>
            </a:r>
            <a:r>
              <a:rPr lang="en-US" sz="1200" dirty="0">
                <a:solidFill>
                  <a:srgbClr val="2A55D6"/>
                </a:solidFill>
              </a:rPr>
              <a:t>/</a:t>
            </a:r>
            <a:r>
              <a:rPr lang="en-US" sz="1200" dirty="0" err="1">
                <a:solidFill>
                  <a:srgbClr val="2A55D6"/>
                </a:solidFill>
              </a:rPr>
              <a:t>watch?v</a:t>
            </a:r>
            <a:r>
              <a:rPr lang="en-US" sz="1200" dirty="0">
                <a:solidFill>
                  <a:srgbClr val="2A55D6"/>
                </a:solidFill>
              </a:rPr>
              <a:t>=</a:t>
            </a:r>
            <a:r>
              <a:rPr lang="en-US" sz="1200" dirty="0" err="1">
                <a:solidFill>
                  <a:srgbClr val="2A55D6"/>
                </a:solidFill>
              </a:rPr>
              <a:t>zlT-Lg_QFTA</a:t>
            </a:r>
            <a:endParaRPr lang="en-US" sz="1200" dirty="0">
              <a:solidFill>
                <a:srgbClr val="2A55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79576-5DA5-6845-A444-125FDF5D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5782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701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Compiling, Interpreting,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399C0-8EA9-A748-942F-3595D9AFA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0349" y="6336432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18789-8526-D948-999A-D9E75EBAD78E}"/>
              </a:ext>
            </a:extLst>
          </p:cNvPr>
          <p:cNvSpPr/>
          <p:nvPr/>
        </p:nvSpPr>
        <p:spPr>
          <a:xfrm>
            <a:off x="140482" y="6364560"/>
            <a:ext cx="8031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javaconceptoftheday.com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javac</a:t>
            </a:r>
            <a:r>
              <a:rPr lang="en-US" sz="1100" dirty="0">
                <a:solidFill>
                  <a:srgbClr val="2A55D6"/>
                </a:solidFill>
              </a:rPr>
              <a:t>-command-and-java-command/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D56A43-7F7F-CB41-8D2C-1F244C3D4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5" y="1093676"/>
            <a:ext cx="8210729" cy="34674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F83537-E8AC-F346-9DBC-9CEE32B323AD}"/>
              </a:ext>
            </a:extLst>
          </p:cNvPr>
          <p:cNvSpPr/>
          <p:nvPr/>
        </p:nvSpPr>
        <p:spPr>
          <a:xfrm>
            <a:off x="3635896" y="2852936"/>
            <a:ext cx="648072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32B21-EE87-0249-AC49-47C9E9A51393}"/>
              </a:ext>
            </a:extLst>
          </p:cNvPr>
          <p:cNvSpPr/>
          <p:nvPr/>
        </p:nvSpPr>
        <p:spPr>
          <a:xfrm>
            <a:off x="3635896" y="3259979"/>
            <a:ext cx="648072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390F2-DA0A-DD4C-94EF-D0C963BFBBEB}"/>
              </a:ext>
            </a:extLst>
          </p:cNvPr>
          <p:cNvCxnSpPr>
            <a:cxnSpLocks/>
          </p:cNvCxnSpPr>
          <p:nvPr/>
        </p:nvCxnSpPr>
        <p:spPr>
          <a:xfrm flipH="1">
            <a:off x="2456597" y="3033560"/>
            <a:ext cx="1179299" cy="166127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A03952-E832-DC49-8716-160EADD4EB59}"/>
              </a:ext>
            </a:extLst>
          </p:cNvPr>
          <p:cNvSpPr/>
          <p:nvPr/>
        </p:nvSpPr>
        <p:spPr>
          <a:xfrm>
            <a:off x="323528" y="46531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Use the </a:t>
            </a:r>
            <a:r>
              <a:rPr lang="en-US" altLang="en-US" b="1" dirty="0"/>
              <a:t>compiler</a:t>
            </a:r>
            <a:r>
              <a:rPr lang="en-US" altLang="en-US" dirty="0"/>
              <a:t> to translate the Java program into </a:t>
            </a:r>
            <a:r>
              <a:rPr lang="en-US" altLang="en-US" b="1" dirty="0"/>
              <a:t>byte-code</a:t>
            </a:r>
            <a:r>
              <a:rPr lang="en-US" altLang="en-US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131B67-9A01-C344-8E2D-59E8C803DE1B}"/>
              </a:ext>
            </a:extLst>
          </p:cNvPr>
          <p:cNvSpPr/>
          <p:nvPr/>
        </p:nvSpPr>
        <p:spPr>
          <a:xfrm>
            <a:off x="382400" y="4699803"/>
            <a:ext cx="4477632" cy="5996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5F8583-7815-5D40-AD8D-362F12B116DF}"/>
              </a:ext>
            </a:extLst>
          </p:cNvPr>
          <p:cNvCxnSpPr>
            <a:cxnSpLocks/>
          </p:cNvCxnSpPr>
          <p:nvPr/>
        </p:nvCxnSpPr>
        <p:spPr>
          <a:xfrm>
            <a:off x="4252576" y="3631109"/>
            <a:ext cx="1779734" cy="1814348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21EC850-FF4C-A040-B54D-51E762960114}"/>
              </a:ext>
            </a:extLst>
          </p:cNvPr>
          <p:cNvSpPr/>
          <p:nvPr/>
        </p:nvSpPr>
        <p:spPr>
          <a:xfrm>
            <a:off x="2267744" y="5459104"/>
            <a:ext cx="6634100" cy="84184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B2ADD1-E6F3-304A-B877-44A808EC4ADA}"/>
              </a:ext>
            </a:extLst>
          </p:cNvPr>
          <p:cNvSpPr/>
          <p:nvPr/>
        </p:nvSpPr>
        <p:spPr>
          <a:xfrm>
            <a:off x="2262153" y="5445224"/>
            <a:ext cx="663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dirty="0"/>
              <a:t>Use the JVM for your computer to translate each </a:t>
            </a:r>
            <a:r>
              <a:rPr lang="en-US" altLang="en-US" b="1" dirty="0"/>
              <a:t>byte-code instruction</a:t>
            </a:r>
            <a:r>
              <a:rPr lang="en-US" altLang="en-US" dirty="0"/>
              <a:t> into </a:t>
            </a:r>
            <a:r>
              <a:rPr lang="en-US" altLang="en-US" b="1" dirty="0"/>
              <a:t>machine language </a:t>
            </a:r>
            <a:r>
              <a:rPr lang="en-US" altLang="en-US" dirty="0"/>
              <a:t>and to run the resulting machine-language instructions.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64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/>
      <p:bldP spid="31" grpId="0" animBg="1"/>
      <p:bldP spid="34" grpId="0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Compiling, Interpreting,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399C0-8EA9-A748-942F-3595D9AFA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0349" y="6336432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FF7BF5-78C9-914D-A5BC-AA971E024B7E}"/>
              </a:ext>
            </a:extLst>
          </p:cNvPr>
          <p:cNvSpPr/>
          <p:nvPr/>
        </p:nvSpPr>
        <p:spPr>
          <a:xfrm>
            <a:off x="228600" y="6396335"/>
            <a:ext cx="6719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Java: An Introduction to Problem Solving and Programming, 8th Edition, By Walter </a:t>
            </a:r>
            <a:r>
              <a:rPr lang="en-US" sz="1100" dirty="0" err="1">
                <a:solidFill>
                  <a:srgbClr val="2A55D6"/>
                </a:solidFill>
              </a:rPr>
              <a:t>Savitch</a:t>
            </a:r>
            <a:r>
              <a:rPr lang="en-US" sz="1100" dirty="0">
                <a:solidFill>
                  <a:srgbClr val="2A55D6"/>
                </a:solidFill>
              </a:rPr>
              <a:t>, Pearson (2017).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12B0D-407A-424A-9DC9-FBB82AA59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37" y="1093907"/>
            <a:ext cx="4686205" cy="52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80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A27B-14B6-0148-BAFD-D3A6AB5D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Portability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61CB7-DF6E-2445-B1DA-30AEDE519A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9C23A-8EE9-B045-97FA-136FFDB4EDB9}"/>
              </a:ext>
            </a:extLst>
          </p:cNvPr>
          <p:cNvSpPr/>
          <p:nvPr/>
        </p:nvSpPr>
        <p:spPr>
          <a:xfrm>
            <a:off x="188446" y="6393838"/>
            <a:ext cx="812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devrant.com</a:t>
            </a:r>
            <a:r>
              <a:rPr lang="en-US" sz="1100" dirty="0">
                <a:solidFill>
                  <a:srgbClr val="2A55D6"/>
                </a:solidFill>
              </a:rPr>
              <a:t>/rants/2096719/which-programming-languages-can-create-portable-programs-that-can-run-on-every-o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B5460-C8FB-6341-AC0F-64019DDAE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89" y="1292886"/>
            <a:ext cx="4744822" cy="4381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61B6D-628C-2F4E-AF85-49FE73CFEE30}"/>
              </a:ext>
            </a:extLst>
          </p:cNvPr>
          <p:cNvSpPr/>
          <p:nvPr/>
        </p:nvSpPr>
        <p:spPr>
          <a:xfrm>
            <a:off x="32435" y="1315858"/>
            <a:ext cx="400181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Bytecode can be used on </a:t>
            </a:r>
            <a:r>
              <a:rPr lang="en-US" altLang="en-US" sz="2800" b="1" dirty="0">
                <a:solidFill>
                  <a:srgbClr val="7030A0"/>
                </a:solidFill>
              </a:rPr>
              <a:t>any</a:t>
            </a:r>
            <a:r>
              <a:rPr lang="en-US" altLang="en-US" sz="2800" dirty="0"/>
              <a:t> computer.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Bytecode can be sent over the </a:t>
            </a:r>
            <a:r>
              <a:rPr lang="en-US" altLang="en-US" sz="2800" b="1" dirty="0">
                <a:solidFill>
                  <a:srgbClr val="7030A0"/>
                </a:solidFill>
              </a:rPr>
              <a:t>Internet</a:t>
            </a:r>
            <a:r>
              <a:rPr lang="en-US" altLang="en-US" sz="2800" dirty="0"/>
              <a:t> and used </a:t>
            </a:r>
            <a:r>
              <a:rPr lang="en-US" altLang="en-US" sz="2800" b="1" dirty="0">
                <a:solidFill>
                  <a:srgbClr val="7030A0"/>
                </a:solidFill>
              </a:rPr>
              <a:t>anywhere</a:t>
            </a:r>
            <a:r>
              <a:rPr lang="en-US" altLang="en-US" sz="2800" dirty="0"/>
              <a:t> in the world.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This makes Java suitable for </a:t>
            </a:r>
            <a:r>
              <a:rPr lang="en-US" altLang="en-US" sz="2800" b="1" dirty="0">
                <a:solidFill>
                  <a:srgbClr val="7030A0"/>
                </a:solidFill>
              </a:rPr>
              <a:t>Internet applications</a:t>
            </a:r>
            <a:r>
              <a:rPr lang="en-US" altLang="en-US" sz="2800" dirty="0"/>
              <a:t>.</a:t>
            </a:r>
          </a:p>
          <a:p>
            <a:pPr algn="just">
              <a:defRPr/>
            </a:pPr>
            <a:endParaRPr lang="en-US" altLang="en-US" sz="2800" dirty="0"/>
          </a:p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3000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D90A-0DEE-5544-B7F2-38CF863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4F79-37AD-234D-AC52-9D8A1896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56" y="1124744"/>
            <a:ext cx="3325924" cy="4876800"/>
          </a:xfrm>
        </p:spPr>
        <p:txBody>
          <a:bodyPr/>
          <a:lstStyle/>
          <a:p>
            <a:pPr algn="just" eaLnBrk="1" hangingPunct="1"/>
            <a:r>
              <a:rPr lang="en-US" altLang="en-US" dirty="0"/>
              <a:t>A Java program typically consists of several pieces called </a:t>
            </a:r>
            <a:r>
              <a:rPr lang="en-US" altLang="en-US" b="1" i="1" dirty="0"/>
              <a:t>classes</a:t>
            </a:r>
            <a:r>
              <a:rPr lang="en-US" altLang="en-US" i="1" dirty="0"/>
              <a:t>.</a:t>
            </a:r>
          </a:p>
          <a:p>
            <a:pPr algn="just" eaLnBrk="1" hangingPunct="1"/>
            <a:r>
              <a:rPr lang="en-US" altLang="en-US" dirty="0"/>
              <a:t>Each class may have a </a:t>
            </a:r>
            <a:r>
              <a:rPr lang="en-US" altLang="en-US" b="1" dirty="0">
                <a:solidFill>
                  <a:srgbClr val="7030A0"/>
                </a:solidFill>
              </a:rPr>
              <a:t>separate author </a:t>
            </a:r>
            <a:r>
              <a:rPr lang="en-US" altLang="en-US" dirty="0"/>
              <a:t>and each is compiled (translated into byte-code) </a:t>
            </a:r>
            <a:r>
              <a:rPr lang="en-US" altLang="en-US" b="1" dirty="0">
                <a:solidFill>
                  <a:srgbClr val="7030A0"/>
                </a:solidFill>
              </a:rPr>
              <a:t>separately</a:t>
            </a:r>
            <a:r>
              <a:rPr lang="en-US" alt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C7052-28C3-EA42-8318-99491AA95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929B32-3DA9-3F41-A686-A79CA55E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t="11081" r="35553" b="7187"/>
          <a:stretch/>
        </p:blipFill>
        <p:spPr>
          <a:xfrm>
            <a:off x="3918136" y="1159614"/>
            <a:ext cx="4557452" cy="40066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37675C-F445-654C-9A0A-99E251F6E3C1}"/>
              </a:ext>
            </a:extLst>
          </p:cNvPr>
          <p:cNvSpPr txBox="1">
            <a:spLocks/>
          </p:cNvSpPr>
          <p:nvPr/>
        </p:nvSpPr>
        <p:spPr bwMode="auto">
          <a:xfrm>
            <a:off x="318356" y="4869160"/>
            <a:ext cx="8214084" cy="128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/>
            <a:r>
              <a:rPr lang="en-US" altLang="en-US" kern="0" dirty="0"/>
              <a:t>A </a:t>
            </a:r>
            <a:r>
              <a:rPr lang="en-US" altLang="en-US" b="1" i="1" kern="0" dirty="0">
                <a:solidFill>
                  <a:srgbClr val="C00000"/>
                </a:solidFill>
              </a:rPr>
              <a:t>class loader</a:t>
            </a:r>
            <a:r>
              <a:rPr lang="en-US" altLang="en-US" b="1" kern="0" dirty="0">
                <a:solidFill>
                  <a:srgbClr val="C00000"/>
                </a:solidFill>
              </a:rPr>
              <a:t> </a:t>
            </a:r>
            <a:r>
              <a:rPr lang="en-US" altLang="en-US" kern="0" dirty="0"/>
              <a:t>(called a </a:t>
            </a:r>
            <a:r>
              <a:rPr lang="en-US" altLang="en-US" b="1" i="1" kern="0" dirty="0"/>
              <a:t>linker</a:t>
            </a:r>
            <a:r>
              <a:rPr lang="en-US" altLang="en-US" i="1" kern="0" dirty="0"/>
              <a:t> </a:t>
            </a:r>
            <a:r>
              <a:rPr lang="en-US" altLang="en-US" kern="0" dirty="0"/>
              <a:t>in other programming languages) automatically connects the classes together.</a:t>
            </a:r>
          </a:p>
          <a:p>
            <a:pPr algn="just"/>
            <a:endParaRPr lang="en-US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457E1-A17B-BF42-A87E-CFAADE1FA23E}"/>
              </a:ext>
            </a:extLst>
          </p:cNvPr>
          <p:cNvSpPr/>
          <p:nvPr/>
        </p:nvSpPr>
        <p:spPr>
          <a:xfrm>
            <a:off x="165956" y="640472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dzone.com</a:t>
            </a:r>
            <a:r>
              <a:rPr lang="en-US" sz="1100" dirty="0">
                <a:solidFill>
                  <a:srgbClr val="2A55D6"/>
                </a:solidFill>
              </a:rPr>
              <a:t>/articles/java-virtual-machine-internals-class-loader</a:t>
            </a:r>
          </a:p>
        </p:txBody>
      </p:sp>
    </p:spTree>
    <p:extLst>
      <p:ext uri="{BB962C8B-B14F-4D97-AF65-F5344CB8AC3E}">
        <p14:creationId xmlns:p14="http://schemas.microsoft.com/office/powerpoint/2010/main" val="2498022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65490-A1E3-7545-9A48-28C203A2C9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FB530-905D-4C40-98F5-F263FC1A3C50}"/>
              </a:ext>
            </a:extLst>
          </p:cNvPr>
          <p:cNvSpPr/>
          <p:nvPr/>
        </p:nvSpPr>
        <p:spPr>
          <a:xfrm>
            <a:off x="95675" y="1773558"/>
            <a:ext cx="4548333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5ABE2"/>
                </a:solidFill>
                <a:effectLst/>
              </a:rPr>
              <a:t>Do you have </a:t>
            </a:r>
          </a:p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5ABE2"/>
                </a:solidFill>
                <a:effectLst/>
              </a:rPr>
              <a:t>any QUESTIONS??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9D0F5B-C47B-3246-A11B-2C9ECCD8E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28800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37537176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 and Software (SW)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b="1" dirty="0"/>
              <a:t>Hardware</a:t>
            </a:r>
            <a:r>
              <a:rPr lang="en-US" dirty="0"/>
              <a:t> includes the </a:t>
            </a:r>
            <a:r>
              <a:rPr lang="en-US" b="1" dirty="0">
                <a:solidFill>
                  <a:srgbClr val="7030A0"/>
                </a:solidFill>
              </a:rPr>
              <a:t>physical parts </a:t>
            </a:r>
            <a:r>
              <a:rPr lang="en-US" dirty="0"/>
              <a:t>of computer systems.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Software</a:t>
            </a:r>
            <a:r>
              <a:rPr lang="en-US" dirty="0"/>
              <a:t> includes </a:t>
            </a:r>
            <a:r>
              <a:rPr lang="en-US" b="1" dirty="0">
                <a:solidFill>
                  <a:srgbClr val="7030A0"/>
                </a:solidFill>
              </a:rPr>
              <a:t>programs</a:t>
            </a:r>
            <a:r>
              <a:rPr lang="en-US" dirty="0"/>
              <a:t> - sets of instructions for the computer to follow.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Familiarity with </a:t>
            </a:r>
            <a:r>
              <a:rPr lang="en-US" b="1" u="sng" dirty="0"/>
              <a:t>hardware basics </a:t>
            </a:r>
            <a:r>
              <a:rPr lang="en-US" dirty="0"/>
              <a:t>helps us understand </a:t>
            </a:r>
            <a:r>
              <a:rPr lang="en-US" b="1" u="sng" dirty="0"/>
              <a:t>software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8687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141E9-43B3-D146-892D-8E75EA019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11257" r="3919" b="4144"/>
          <a:stretch/>
        </p:blipFill>
        <p:spPr>
          <a:xfrm>
            <a:off x="1763688" y="1892963"/>
            <a:ext cx="5544616" cy="4200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DB5810-8414-884E-981C-87390B2A3508}"/>
              </a:ext>
            </a:extLst>
          </p:cNvPr>
          <p:cNvSpPr/>
          <p:nvPr/>
        </p:nvSpPr>
        <p:spPr>
          <a:xfrm>
            <a:off x="2123728" y="2142705"/>
            <a:ext cx="122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(Processor)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BAEE9-D9A8-CD47-B4C3-62C23553ACA1}"/>
              </a:ext>
            </a:extLst>
          </p:cNvPr>
          <p:cNvSpPr/>
          <p:nvPr/>
        </p:nvSpPr>
        <p:spPr>
          <a:xfrm>
            <a:off x="1776176" y="5578299"/>
            <a:ext cx="1118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(Memory)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B8EDC-A9E1-2E41-ACAA-9021074EE9F1}"/>
              </a:ext>
            </a:extLst>
          </p:cNvPr>
          <p:cNvSpPr/>
          <p:nvPr/>
        </p:nvSpPr>
        <p:spPr>
          <a:xfrm>
            <a:off x="5411378" y="54769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7A3F2-9165-8C4C-9902-A81CF9C54CBF}"/>
              </a:ext>
            </a:extLst>
          </p:cNvPr>
          <p:cNvSpPr/>
          <p:nvPr/>
        </p:nvSpPr>
        <p:spPr>
          <a:xfrm>
            <a:off x="6285337" y="200161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4B81F-F4FB-8F4F-A8A5-67151BD364A9}"/>
              </a:ext>
            </a:extLst>
          </p:cNvPr>
          <p:cNvSpPr/>
          <p:nvPr/>
        </p:nvSpPr>
        <p:spPr>
          <a:xfrm>
            <a:off x="1701044" y="20503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A8B0D-328C-D14C-8164-35C5F26E82F2}"/>
              </a:ext>
            </a:extLst>
          </p:cNvPr>
          <p:cNvSpPr/>
          <p:nvPr/>
        </p:nvSpPr>
        <p:spPr>
          <a:xfrm>
            <a:off x="1331640" y="5229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622B5-3BF9-F54E-941D-35DF57832384}"/>
              </a:ext>
            </a:extLst>
          </p:cNvPr>
          <p:cNvSpPr/>
          <p:nvPr/>
        </p:nvSpPr>
        <p:spPr>
          <a:xfrm>
            <a:off x="1331640" y="5373216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A4855-DD8E-C644-A96C-58FECECDE927}"/>
              </a:ext>
            </a:extLst>
          </p:cNvPr>
          <p:cNvSpPr/>
          <p:nvPr/>
        </p:nvSpPr>
        <p:spPr>
          <a:xfrm>
            <a:off x="1669602" y="2142705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0F44C5-BA01-C749-898B-EB66A00E9FEA}"/>
              </a:ext>
            </a:extLst>
          </p:cNvPr>
          <p:cNvSpPr/>
          <p:nvPr/>
        </p:nvSpPr>
        <p:spPr>
          <a:xfrm>
            <a:off x="6285337" y="2117502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40518F-7DDA-FF46-813D-6E62D6B418A5}"/>
              </a:ext>
            </a:extLst>
          </p:cNvPr>
          <p:cNvSpPr/>
          <p:nvPr/>
        </p:nvSpPr>
        <p:spPr>
          <a:xfrm>
            <a:off x="5397425" y="5600474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3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 </a:t>
            </a:r>
            <a:r>
              <a:rPr lang="en-US" kern="1200" dirty="0"/>
              <a:t>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Input devices (keyboard, mouse, etc.)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A9B2F-8617-624A-9B3C-582CB9689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9" y="1980780"/>
            <a:ext cx="7250741" cy="40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Output devices (display screen, printer,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61556-2B29-1A4C-8D15-2A66BB562907}"/>
              </a:ext>
            </a:extLst>
          </p:cNvPr>
          <p:cNvGrpSpPr/>
          <p:nvPr/>
        </p:nvGrpSpPr>
        <p:grpSpPr>
          <a:xfrm>
            <a:off x="1110185" y="1961370"/>
            <a:ext cx="6234745" cy="4347950"/>
            <a:chOff x="1110185" y="1961370"/>
            <a:chExt cx="6234745" cy="43479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DB352C-02A8-0140-998C-410CAD7F8B5D}"/>
                </a:ext>
              </a:extLst>
            </p:cNvPr>
            <p:cNvGrpSpPr/>
            <p:nvPr/>
          </p:nvGrpSpPr>
          <p:grpSpPr>
            <a:xfrm>
              <a:off x="1110185" y="1961370"/>
              <a:ext cx="6234745" cy="4347950"/>
              <a:chOff x="1110185" y="1961370"/>
              <a:chExt cx="6234745" cy="434795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40E2A6-77D5-D144-B0B9-2631667165D0}"/>
                  </a:ext>
                </a:extLst>
              </p:cNvPr>
              <p:cNvGrpSpPr/>
              <p:nvPr/>
            </p:nvGrpSpPr>
            <p:grpSpPr>
              <a:xfrm>
                <a:off x="1110185" y="1961370"/>
                <a:ext cx="6234745" cy="4347950"/>
                <a:chOff x="1110185" y="2029722"/>
                <a:chExt cx="6234745" cy="434795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A6CBFEB-3E1D-FE41-ABE6-9A740DD25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7664" y="2029722"/>
                  <a:ext cx="5797266" cy="434795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FE9D0D-A0B7-0F42-A168-F37EE754C182}"/>
                    </a:ext>
                  </a:extLst>
                </p:cNvPr>
                <p:cNvSpPr/>
                <p:nvPr/>
              </p:nvSpPr>
              <p:spPr>
                <a:xfrm>
                  <a:off x="3635896" y="2029722"/>
                  <a:ext cx="2664296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0FB2791-461E-5D43-84A6-887D31FB6140}"/>
                    </a:ext>
                  </a:extLst>
                </p:cNvPr>
                <p:cNvSpPr/>
                <p:nvPr/>
              </p:nvSpPr>
              <p:spPr>
                <a:xfrm>
                  <a:off x="3635896" y="2478221"/>
                  <a:ext cx="1440160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99A2F1C-1691-BF46-9B3F-EAF6371239A9}"/>
                    </a:ext>
                  </a:extLst>
                </p:cNvPr>
                <p:cNvSpPr/>
                <p:nvPr/>
              </p:nvSpPr>
              <p:spPr>
                <a:xfrm>
                  <a:off x="1536204" y="2119536"/>
                  <a:ext cx="1903032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F9E4F4A-E691-2548-A98B-287335B6F38C}"/>
                    </a:ext>
                  </a:extLst>
                </p:cNvPr>
                <p:cNvSpPr/>
                <p:nvPr/>
              </p:nvSpPr>
              <p:spPr>
                <a:xfrm>
                  <a:off x="1573946" y="2603095"/>
                  <a:ext cx="1876750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2C9F50D-E7EE-2246-9903-0E905C5CC4F9}"/>
                    </a:ext>
                  </a:extLst>
                </p:cNvPr>
                <p:cNvSpPr/>
                <p:nvPr/>
              </p:nvSpPr>
              <p:spPr>
                <a:xfrm>
                  <a:off x="1110185" y="2986600"/>
                  <a:ext cx="1440160" cy="7250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1BE75-95C5-BB4A-B64C-057CB900A465}"/>
                  </a:ext>
                </a:extLst>
              </p:cNvPr>
              <p:cNvSpPr/>
              <p:nvPr/>
            </p:nvSpPr>
            <p:spPr>
              <a:xfrm>
                <a:off x="1420730" y="3182871"/>
                <a:ext cx="1876750" cy="535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A4CD12-0A15-B24C-9433-CCCD567B47AA}"/>
                  </a:ext>
                </a:extLst>
              </p:cNvPr>
              <p:cNvSpPr/>
              <p:nvPr/>
            </p:nvSpPr>
            <p:spPr>
              <a:xfrm>
                <a:off x="1485020" y="3779026"/>
                <a:ext cx="1876750" cy="658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EA80B6-6480-F24B-8B8F-BBBF5666C26C}"/>
                  </a:ext>
                </a:extLst>
              </p:cNvPr>
              <p:cNvSpPr/>
              <p:nvPr/>
            </p:nvSpPr>
            <p:spPr>
              <a:xfrm>
                <a:off x="1475656" y="3335271"/>
                <a:ext cx="1876750" cy="535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30A403-BA28-AB43-A70F-371DD6E1A0E4}"/>
                </a:ext>
              </a:extLst>
            </p:cNvPr>
            <p:cNvSpPr/>
            <p:nvPr/>
          </p:nvSpPr>
          <p:spPr>
            <a:xfrm>
              <a:off x="2915816" y="4293096"/>
              <a:ext cx="534880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493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A processor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www.ictlounge.com</a:t>
            </a:r>
            <a:r>
              <a:rPr lang="en-US" sz="1100" dirty="0">
                <a:solidFill>
                  <a:srgbClr val="2A55D6"/>
                </a:solidFill>
              </a:rPr>
              <a:t>/html/</a:t>
            </a:r>
            <a:r>
              <a:rPr lang="en-US" sz="1100" dirty="0" err="1">
                <a:solidFill>
                  <a:srgbClr val="2A55D6"/>
                </a:solidFill>
              </a:rPr>
              <a:t>computercomponents.htm</a:t>
            </a:r>
            <a:endParaRPr lang="en-US" sz="1100" dirty="0">
              <a:solidFill>
                <a:srgbClr val="2A55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5D7E5-FD2D-A340-8302-4FBB5447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47510"/>
            <a:ext cx="7749537" cy="358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9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Two kinds of memory (</a:t>
            </a:r>
            <a:r>
              <a:rPr lang="en-US" b="1" kern="1200" dirty="0">
                <a:solidFill>
                  <a:srgbClr val="7030A0"/>
                </a:solidFill>
              </a:rPr>
              <a:t>main</a:t>
            </a:r>
            <a:r>
              <a:rPr lang="en-US" kern="1200" dirty="0"/>
              <a:t> memory and </a:t>
            </a:r>
            <a:r>
              <a:rPr lang="en-US" b="1" kern="1200" dirty="0">
                <a:solidFill>
                  <a:srgbClr val="7030A0"/>
                </a:solidFill>
              </a:rPr>
              <a:t>auxiliary</a:t>
            </a:r>
            <a:r>
              <a:rPr lang="en-US" kern="1200" dirty="0"/>
              <a:t>/</a:t>
            </a:r>
            <a:r>
              <a:rPr lang="en-US" b="1" kern="1200" dirty="0">
                <a:solidFill>
                  <a:srgbClr val="7030A0"/>
                </a:solidFill>
              </a:rPr>
              <a:t>secondary </a:t>
            </a:r>
            <a:r>
              <a:rPr lang="en-US" kern="1200" dirty="0"/>
              <a:t>memory).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www.youtube.com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watch?app</a:t>
            </a:r>
            <a:r>
              <a:rPr lang="en-US" sz="1100" dirty="0">
                <a:solidFill>
                  <a:srgbClr val="2A55D6"/>
                </a:solidFill>
              </a:rPr>
              <a:t>=</a:t>
            </a:r>
            <a:r>
              <a:rPr lang="en-US" sz="1100" dirty="0" err="1">
                <a:solidFill>
                  <a:srgbClr val="2A55D6"/>
                </a:solidFill>
              </a:rPr>
              <a:t>desktop&amp;v</a:t>
            </a:r>
            <a:r>
              <a:rPr lang="en-US" sz="1100" dirty="0">
                <a:solidFill>
                  <a:srgbClr val="2A55D6"/>
                </a:solidFill>
              </a:rPr>
              <a:t>=yb46pDgLt00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D7CF9-5B01-4947-AE89-66F245DD3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7"/>
          <a:stretch/>
        </p:blipFill>
        <p:spPr>
          <a:xfrm>
            <a:off x="655093" y="2208604"/>
            <a:ext cx="7659958" cy="41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5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244911</TotalTime>
  <Words>1692</Words>
  <Application>Microsoft Macintosh PowerPoint</Application>
  <PresentationFormat>On-screen Show (4:3)</PresentationFormat>
  <Paragraphs>294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34</vt:i4>
      </vt:variant>
    </vt:vector>
  </HeadingPairs>
  <TitlesOfParts>
    <vt:vector size="91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1 Introduction Part 1 Computer Basics    </vt:lpstr>
      <vt:lpstr>Objective</vt:lpstr>
      <vt:lpstr>Hardware (HW) and Software (SW)</vt:lpstr>
      <vt:lpstr>Hardware (HW) and Software (SW)</vt:lpstr>
      <vt:lpstr>Hardware (HW)</vt:lpstr>
      <vt:lpstr>Hardware (HW)</vt:lpstr>
      <vt:lpstr>Hardware (HW)</vt:lpstr>
      <vt:lpstr>Hardware (HW)</vt:lpstr>
      <vt:lpstr>Hardware (HW)</vt:lpstr>
      <vt:lpstr>Hardware (HW)</vt:lpstr>
      <vt:lpstr>Processor</vt:lpstr>
      <vt:lpstr>Processor</vt:lpstr>
      <vt:lpstr>Memory</vt:lpstr>
      <vt:lpstr>Main Memory</vt:lpstr>
      <vt:lpstr>Bit and Byte</vt:lpstr>
      <vt:lpstr>Bit and Byte</vt:lpstr>
      <vt:lpstr>Secondary (Auxiliary) Memory</vt:lpstr>
      <vt:lpstr>Memory</vt:lpstr>
      <vt:lpstr>Bytes and Memory Locations </vt:lpstr>
      <vt:lpstr>Storing Data</vt:lpstr>
      <vt:lpstr>Files</vt:lpstr>
      <vt:lpstr>Files</vt:lpstr>
      <vt:lpstr>Programs</vt:lpstr>
      <vt:lpstr>Running a Program</vt:lpstr>
      <vt:lpstr>Operating System (OS)</vt:lpstr>
      <vt:lpstr>Programming Languages</vt:lpstr>
      <vt:lpstr>Compilers</vt:lpstr>
      <vt:lpstr>Java Compilers</vt:lpstr>
      <vt:lpstr>JVM Interpreter</vt:lpstr>
      <vt:lpstr>Compiling, Interpreting, Running</vt:lpstr>
      <vt:lpstr>Compiling, Interpreting, Running</vt:lpstr>
      <vt:lpstr>Portability</vt:lpstr>
      <vt:lpstr>Class Loader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3543</cp:revision>
  <cp:lastPrinted>2023-09-16T16:54:39Z</cp:lastPrinted>
  <dcterms:created xsi:type="dcterms:W3CDTF">2010-10-08T20:41:54Z</dcterms:created>
  <dcterms:modified xsi:type="dcterms:W3CDTF">2023-09-17T04:39:03Z</dcterms:modified>
</cp:coreProperties>
</file>